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51" r:id="rId2"/>
    <p:sldId id="452" r:id="rId3"/>
    <p:sldId id="465" r:id="rId4"/>
    <p:sldId id="466" r:id="rId5"/>
    <p:sldId id="464" r:id="rId6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FF33"/>
    <a:srgbClr val="5F3C09"/>
    <a:srgbClr val="473421"/>
    <a:srgbClr val="5D170B"/>
    <a:srgbClr val="1C1F5A"/>
    <a:srgbClr val="182659"/>
    <a:srgbClr val="CCFFCC"/>
    <a:srgbClr val="3399FF"/>
    <a:srgbClr val="00FFCC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78" autoAdjust="0"/>
    <p:restoredTop sz="96381" autoAdjust="0"/>
  </p:normalViewPr>
  <p:slideViewPr>
    <p:cSldViewPr>
      <p:cViewPr>
        <p:scale>
          <a:sx n="100" d="100"/>
          <a:sy n="100" d="100"/>
        </p:scale>
        <p:origin x="-1992" y="-990"/>
      </p:cViewPr>
      <p:guideLst>
        <p:guide orient="horz" pos="162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288" y="0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3CEBB2A-D9CD-4594-A062-C27F7DE67860}" type="datetimeFigureOut">
              <a:rPr lang="ru-RU"/>
              <a:pPr>
                <a:defRPr/>
              </a:pPr>
              <a:t>04.02.2019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6" tIns="45218" rIns="90436" bIns="4521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18" y="4715827"/>
            <a:ext cx="5438464" cy="4467540"/>
          </a:xfrm>
          <a:prstGeom prst="rect">
            <a:avLst/>
          </a:prstGeom>
        </p:spPr>
        <p:txBody>
          <a:bodyPr vert="horz" lIns="90436" tIns="45218" rIns="90436" bIns="45218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42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288" y="9430042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237B8C-E577-462D-8C81-EE5F1C174D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02667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696"/>
          <a:stretch>
            <a:fillRect/>
          </a:stretch>
        </p:blipFill>
        <p:spPr bwMode="auto">
          <a:xfrm>
            <a:off x="2339977" y="411958"/>
            <a:ext cx="6804025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380" y="401243"/>
            <a:ext cx="13811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2339977" y="645320"/>
            <a:ext cx="6804025" cy="830997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95C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138"/>
          <a:stretch>
            <a:fillRect/>
          </a:stretch>
        </p:blipFill>
        <p:spPr bwMode="auto">
          <a:xfrm>
            <a:off x="0" y="411958"/>
            <a:ext cx="735013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3288" y="1878368"/>
            <a:ext cx="6639192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500" y="3201516"/>
            <a:ext cx="6631980" cy="131445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A694CCE0-48FD-42D3-8127-6857E52889B4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333A-271C-4D1B-9B66-9FE70D0A5C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069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591B155F-D0E4-4549-A2F7-AC21471AF8CA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51D8-B27D-402D-88DE-93BCE44A2A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303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6D94015C-88FD-47DC-91D8-42531EF27F9E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F2B3F-9934-439F-8618-BBE3F1D6AC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7693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E92D7353-5E02-4901-B7CB-746C1EF3FF27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690E-8B7A-4A93-ADC2-91776E1D26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377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415C54F3-3AA4-4864-B53F-58803E6B2B94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23E2-CECA-4460-93F1-4CF5D31F4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1137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37854AC9-F31E-4252-A330-DC8C5FAD2258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8911-D48F-4910-95F3-2DC5FD86C7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663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0CF289C9-D4F8-4F3E-A8DE-DBCA3628AE5F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94742-E142-4B3C-9DBA-762F25F0CC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8406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247E5189-8B93-469A-9B28-E3DA51C31276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0B03-8EBA-429B-85E0-2486A21B0A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1330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BD6A5C24-D723-474F-9B7C-0FA8AE1236ED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6B8B5-CB9A-410F-8DED-03E92D4A42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810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A44D0DC7-AD66-44DD-9D68-041219FEEB5D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DDF69-3F16-4D89-BDF7-1C44D4FE4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639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 userDrawn="1"/>
        </p:nvSpPr>
        <p:spPr>
          <a:xfrm>
            <a:off x="250825" y="110729"/>
            <a:ext cx="8066088" cy="3226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09563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960" cy="388843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DBB6C2A7-0D58-4F3A-A52D-14109749B5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1"/>
          </p:nvPr>
        </p:nvSpPr>
        <p:spPr>
          <a:xfrm>
            <a:off x="250825" y="4893469"/>
            <a:ext cx="1619250" cy="16311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9BAAC-F57D-4F37-BBAE-B25F9D8D07A7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56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250825" y="111919"/>
            <a:ext cx="8066088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1957F347-3179-4DF9-91E5-9C06BEA41D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30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9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951570"/>
            <a:ext cx="4176464" cy="383442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DF62188D-A74C-4BE5-9D34-7DD693D2AC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7327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+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3564396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4716016" y="2906593"/>
            <a:ext cx="4176464" cy="252608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4716016" y="3165816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F524BF35-0490-4955-B5EB-D73C26BA9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08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harts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8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8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251528" y="1221600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8" y="2906593"/>
            <a:ext cx="4176464" cy="252608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8" y="3165816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708824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3"/>
          </p:nvPr>
        </p:nvSpPr>
        <p:spPr>
          <a:xfrm>
            <a:off x="4708824" y="1221600"/>
            <a:ext cx="4176464" cy="3564396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6F5ED84C-BA6E-4278-ABAF-49B3184453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936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9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21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4716016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716016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C8935D5C-C26D-4F2D-9ABB-10C4B4926C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5814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x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3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48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8633280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4716016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716016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39E37EB9-D522-4F3D-8924-F8D8BB7130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157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7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2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2808312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2808312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8"/>
          </p:nvPr>
        </p:nvSpPr>
        <p:spPr>
          <a:xfrm>
            <a:off x="6084168" y="95157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9" name="Content Placeholder 2"/>
          <p:cNvSpPr>
            <a:spLocks noGrp="1"/>
          </p:cNvSpPr>
          <p:nvPr>
            <p:ph idx="19"/>
          </p:nvPr>
        </p:nvSpPr>
        <p:spPr>
          <a:xfrm>
            <a:off x="6084168" y="1221600"/>
            <a:ext cx="2808312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0"/>
          </p:nvPr>
        </p:nvSpPr>
        <p:spPr>
          <a:xfrm>
            <a:off x="6084168" y="294441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1" name="Content Placeholder 2"/>
          <p:cNvSpPr>
            <a:spLocks noGrp="1"/>
          </p:cNvSpPr>
          <p:nvPr>
            <p:ph idx="21"/>
          </p:nvPr>
        </p:nvSpPr>
        <p:spPr>
          <a:xfrm>
            <a:off x="6084168" y="3214440"/>
            <a:ext cx="2808312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22"/>
          </p:nvPr>
        </p:nvSpPr>
        <p:spPr>
          <a:xfrm>
            <a:off x="3131840" y="951570"/>
            <a:ext cx="288032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3" name="Content Placeholder 2"/>
          <p:cNvSpPr>
            <a:spLocks noGrp="1"/>
          </p:cNvSpPr>
          <p:nvPr>
            <p:ph idx="23"/>
          </p:nvPr>
        </p:nvSpPr>
        <p:spPr>
          <a:xfrm>
            <a:off x="3131840" y="1221600"/>
            <a:ext cx="2880320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24"/>
          </p:nvPr>
        </p:nvSpPr>
        <p:spPr>
          <a:xfrm>
            <a:off x="3131840" y="2944410"/>
            <a:ext cx="288032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5" name="Content Placeholder 2"/>
          <p:cNvSpPr>
            <a:spLocks noGrp="1"/>
          </p:cNvSpPr>
          <p:nvPr>
            <p:ph idx="25"/>
          </p:nvPr>
        </p:nvSpPr>
        <p:spPr>
          <a:xfrm>
            <a:off x="3131840" y="3214440"/>
            <a:ext cx="2880320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2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6D9C3377-7BB9-4FF5-8A82-832C3976FD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876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  <a:endParaRPr lang="ru-RU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  <a:endParaRPr lang="ru-RU" altLang="ru-RU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DE4991-9555-4DA5-83FF-21BCAFE75E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68313" y="4731544"/>
            <a:ext cx="2232025" cy="27027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4F4A4D">
                    <a:lumMod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E64232-BEB6-4AEE-AD1A-1E98B2383B22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3C8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8C4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rtl="0" eaLnBrk="0" fontAlgn="base" hangingPunct="0">
        <a:spcBef>
          <a:spcPct val="20000"/>
        </a:spcBef>
        <a:spcAft>
          <a:spcPct val="0"/>
        </a:spcAft>
        <a:buClr>
          <a:srgbClr val="0058C4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ChangeArrowheads="1"/>
          </p:cNvSpPr>
          <p:nvPr/>
        </p:nvSpPr>
        <p:spPr bwMode="gray">
          <a:xfrm>
            <a:off x="1071538" y="3090826"/>
            <a:ext cx="7500990" cy="1766940"/>
          </a:xfrm>
          <a:prstGeom prst="rect">
            <a:avLst/>
          </a:prstGeom>
          <a:gradFill>
            <a:gsLst>
              <a:gs pos="43000">
                <a:srgbClr val="FFFFFF"/>
              </a:gs>
              <a:gs pos="100000">
                <a:srgbClr val="7D8496"/>
              </a:gs>
              <a:gs pos="96000">
                <a:srgbClr val="E6E6E6"/>
              </a:gs>
              <a:gs pos="94000">
                <a:schemeClr val="bg1">
                  <a:lumMod val="85000"/>
                </a:schemeClr>
              </a:gs>
              <a:gs pos="100000">
                <a:srgbClr val="E6E6E6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ДОБРОЖЕЛАТЕЛЬНАЯ ШКОЛА»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pic>
        <p:nvPicPr>
          <p:cNvPr id="4" name="Picture 2" descr="d:\Users\snitko\Desktop\targetfun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090826"/>
            <a:ext cx="6429420" cy="2552740"/>
          </a:xfrm>
          <a:prstGeom prst="rect">
            <a:avLst/>
          </a:prstGeom>
          <a:noFill/>
        </p:spPr>
      </p:pic>
      <p:sp>
        <p:nvSpPr>
          <p:cNvPr id="10" name="Rectangle 24"/>
          <p:cNvSpPr>
            <a:spLocks noChangeArrowheads="1"/>
          </p:cNvSpPr>
          <p:nvPr/>
        </p:nvSpPr>
        <p:spPr bwMode="gray">
          <a:xfrm flipH="1">
            <a:off x="643547" y="1509979"/>
            <a:ext cx="7956376" cy="1167148"/>
          </a:xfrm>
          <a:prstGeom prst="rect">
            <a:avLst/>
          </a:prstGeom>
          <a:gradFill>
            <a:gsLst>
              <a:gs pos="43000">
                <a:srgbClr val="FFFFFF"/>
              </a:gs>
              <a:gs pos="100000">
                <a:srgbClr val="7D8496"/>
              </a:gs>
              <a:gs pos="96000">
                <a:srgbClr val="E6E6E6"/>
              </a:gs>
              <a:gs pos="94000">
                <a:schemeClr val="bg1">
                  <a:lumMod val="85000"/>
                </a:schemeClr>
              </a:gs>
              <a:gs pos="100000">
                <a:srgbClr val="E6E6E6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indent="36195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Миссия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: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Доброжелательная школа – школа созидающего Человека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(ребенка, </a:t>
            </a:r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indent="36195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педагога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,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родителя) в среде желаний, возможностей, долга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4"/>
          <p:cNvSpPr>
            <a:spLocks noChangeArrowheads="1"/>
          </p:cNvSpPr>
          <p:nvPr/>
        </p:nvSpPr>
        <p:spPr bwMode="gray">
          <a:xfrm>
            <a:off x="1142976" y="4643452"/>
            <a:ext cx="2500330" cy="500048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8929718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36377" y="1659837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Родители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68519" y="1653649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Педагоги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1657289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Обучающиеся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937069" y="1653646"/>
            <a:ext cx="176682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Среда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034" y="1062270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«ДОБРОЖЕЛАТЕЛЬНАЯ ШКОЛА»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(через 2 года)</a:t>
            </a:r>
            <a:r>
              <a:rPr lang="ru-RU" sz="1600" dirty="0" smtClean="0">
                <a:solidFill>
                  <a:srgbClr val="C00000"/>
                </a:solidFill>
                <a:latin typeface="Franklin Gothic Medium" pitchFamily="34" charset="0"/>
              </a:rPr>
              <a:t> с позиции 3 «Т»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Franklin Gothic Medium" pitchFamily="34" charset="0"/>
              </a:rPr>
              <a:t>(3-х групп требований в соответствии с ФГОС)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0" name="_color1"/>
          <p:cNvSpPr>
            <a:spLocks noChangeArrowheads="1"/>
          </p:cNvSpPr>
          <p:nvPr/>
        </p:nvSpPr>
        <p:spPr bwMode="gray">
          <a:xfrm>
            <a:off x="179511" y="2019024"/>
            <a:ext cx="2284117" cy="2695866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  <a:p>
            <a:pPr lvl="0"/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Уверенность в завтрашнем дне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Культура достоинства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Поддержка и взаимопонимание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Интерес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Единство требований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Уверенность в завтрашнем дне</a:t>
            </a:r>
          </a:p>
          <a:p>
            <a:pPr lvl="0"/>
            <a:r>
              <a:rPr lang="ru-RU" sz="900" dirty="0" smtClean="0">
                <a:solidFill>
                  <a:srgbClr val="FF0000"/>
                </a:solidFill>
                <a:latin typeface="Franklin Gothic Book" panose="020B0503020102020204" pitchFamily="34" charset="0"/>
              </a:rPr>
              <a:t>Подготовка к  проф. самоопределению 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Воспитание высоконравственного гражданина страны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Справедливость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Партнерское сотрудничество, уважение и доверие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Развития природы человека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Творческая образовательная среда  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Территория конструктивного решения конфликта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 </a:t>
            </a:r>
            <a:endParaRPr lang="en-US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  <a:p>
            <a:pPr lvl="0"/>
            <a:endParaRPr lang="ru-RU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2" name="_color1"/>
          <p:cNvSpPr>
            <a:spLocks noChangeArrowheads="1"/>
          </p:cNvSpPr>
          <p:nvPr/>
        </p:nvSpPr>
        <p:spPr bwMode="gray">
          <a:xfrm>
            <a:off x="2463629" y="2026430"/>
            <a:ext cx="2264405" cy="2711641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Уверенность в завтрашнем дне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Культура достоинства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Поддержка  и взаимопонимание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Интерес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Единство требований 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Уверенность в завтрашнем дне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Подготовка к самоопределению  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Воспитание высоконравственного гражданина страны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Справедливость 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Партнерское сотрудничество, уважение и доверие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Развития </a:t>
            </a:r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природы </a:t>
            </a:r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человека</a:t>
            </a:r>
          </a:p>
          <a:p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Территория конструктивного решения конфликта </a:t>
            </a:r>
          </a:p>
          <a:p>
            <a:pPr lvl="0"/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_color1"/>
          <p:cNvSpPr>
            <a:spLocks noChangeArrowheads="1"/>
          </p:cNvSpPr>
          <p:nvPr/>
        </p:nvSpPr>
        <p:spPr bwMode="gray">
          <a:xfrm>
            <a:off x="4728033" y="2026431"/>
            <a:ext cx="2213463" cy="2722267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Уверенность в завтрашнем дне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Культура достоинства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Поддержка  и взаимопонимание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Интерес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Единство требований 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Уверенность в завтрашнем дне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Воспитание </a:t>
            </a:r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высоконравственного гражданина страны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Справедливость 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Партнерское сотрудничество, уважение и доверие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Развития </a:t>
            </a:r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природы </a:t>
            </a:r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человека</a:t>
            </a:r>
          </a:p>
          <a:p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Территория конструктивного решения конфликта </a:t>
            </a:r>
          </a:p>
          <a:p>
            <a:pPr lvl="0"/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4" name="_color1"/>
          <p:cNvSpPr>
            <a:spLocks noChangeArrowheads="1"/>
          </p:cNvSpPr>
          <p:nvPr/>
        </p:nvSpPr>
        <p:spPr bwMode="gray">
          <a:xfrm>
            <a:off x="6941497" y="2026430"/>
            <a:ext cx="2143140" cy="2740833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Культура </a:t>
            </a:r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достоинства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Поддержка  и взаимопонимание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Интерес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Единство требований 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Воспитание </a:t>
            </a:r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высоконравственного гражданина страны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Справедливость </a:t>
            </a:r>
          </a:p>
          <a:p>
            <a:pPr lvl="0"/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Партнерское сотрудничество, уважение и доверие</a:t>
            </a:r>
          </a:p>
          <a:p>
            <a:pPr lvl="0"/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Развития </a:t>
            </a:r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природы </a:t>
            </a:r>
            <a:r>
              <a:rPr lang="ru-RU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человека</a:t>
            </a:r>
          </a:p>
          <a:p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Book" panose="020B0503020102020204" pitchFamily="34" charset="0"/>
              </a:rPr>
              <a:t>Территория конструктивного решения конфликта </a:t>
            </a:r>
          </a:p>
          <a:p>
            <a:pPr lvl="0"/>
            <a:endParaRPr lang="ru-RU" sz="900" dirty="0">
              <a:solidFill>
                <a:schemeClr val="tx1">
                  <a:lumMod val="75000"/>
                  <a:lumOff val="2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5" name="Rectangle 54"/>
          <p:cNvSpPr>
            <a:spLocks noChangeArrowheads="1"/>
          </p:cNvSpPr>
          <p:nvPr/>
        </p:nvSpPr>
        <p:spPr bwMode="gray">
          <a:xfrm>
            <a:off x="6643670" y="4714890"/>
            <a:ext cx="250033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Rectangle 54"/>
          <p:cNvSpPr>
            <a:spLocks noChangeArrowheads="1"/>
          </p:cNvSpPr>
          <p:nvPr/>
        </p:nvSpPr>
        <p:spPr bwMode="gray">
          <a:xfrm>
            <a:off x="3786182" y="4643452"/>
            <a:ext cx="2428892" cy="500048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4835723"/>
            <a:ext cx="11726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smtClean="0">
                <a:solidFill>
                  <a:srgbClr val="C00000"/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Требования: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85852" y="4835723"/>
            <a:ext cx="2249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условиям деятельности,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86182" y="4835723"/>
            <a:ext cx="3000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содержанию деятельности,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572264" y="4835723"/>
            <a:ext cx="3143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результатам деятельности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Users\snitko\Desktop\Charity_Logo_Design_by_Retoucher070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571618"/>
            <a:ext cx="2286016" cy="258185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69605" y="1295952"/>
            <a:ext cx="130958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«ЦЕННОСТИ»</a:t>
            </a:r>
            <a:endParaRPr lang="ru-RU" alt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_color1"/>
          <p:cNvSpPr>
            <a:spLocks noChangeArrowheads="1"/>
          </p:cNvSpPr>
          <p:nvPr/>
        </p:nvSpPr>
        <p:spPr bwMode="gray">
          <a:xfrm>
            <a:off x="571472" y="1142990"/>
            <a:ext cx="171451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Здоровье</a:t>
            </a:r>
          </a:p>
        </p:txBody>
      </p:sp>
      <p:sp>
        <p:nvSpPr>
          <p:cNvPr id="28" name="_color1"/>
          <p:cNvSpPr>
            <a:spLocks noChangeArrowheads="1"/>
          </p:cNvSpPr>
          <p:nvPr/>
        </p:nvSpPr>
        <p:spPr bwMode="gray">
          <a:xfrm>
            <a:off x="1714480" y="2285998"/>
            <a:ext cx="171451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Патриотизм</a:t>
            </a:r>
          </a:p>
        </p:txBody>
      </p:sp>
      <p:sp>
        <p:nvSpPr>
          <p:cNvPr id="29" name="_color1"/>
          <p:cNvSpPr>
            <a:spLocks noChangeArrowheads="1"/>
          </p:cNvSpPr>
          <p:nvPr/>
        </p:nvSpPr>
        <p:spPr bwMode="gray">
          <a:xfrm>
            <a:off x="928662" y="1714494"/>
            <a:ext cx="207170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Любовь/дружба</a:t>
            </a:r>
          </a:p>
        </p:txBody>
      </p:sp>
      <p:sp>
        <p:nvSpPr>
          <p:cNvPr id="30" name="_color1"/>
          <p:cNvSpPr>
            <a:spLocks noChangeArrowheads="1"/>
          </p:cNvSpPr>
          <p:nvPr/>
        </p:nvSpPr>
        <p:spPr bwMode="gray">
          <a:xfrm>
            <a:off x="2214546" y="2928940"/>
            <a:ext cx="1500198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Семья</a:t>
            </a:r>
          </a:p>
        </p:txBody>
      </p:sp>
      <p:sp>
        <p:nvSpPr>
          <p:cNvPr id="34" name="_color1"/>
          <p:cNvSpPr>
            <a:spLocks noChangeArrowheads="1"/>
          </p:cNvSpPr>
          <p:nvPr/>
        </p:nvSpPr>
        <p:spPr bwMode="gray">
          <a:xfrm flipH="1">
            <a:off x="6929454" y="1142990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Добро</a:t>
            </a:r>
          </a:p>
        </p:txBody>
      </p:sp>
      <p:sp>
        <p:nvSpPr>
          <p:cNvPr id="37" name="_color1"/>
          <p:cNvSpPr>
            <a:spLocks noChangeArrowheads="1"/>
          </p:cNvSpPr>
          <p:nvPr/>
        </p:nvSpPr>
        <p:spPr bwMode="gray">
          <a:xfrm flipH="1">
            <a:off x="6215074" y="1714494"/>
            <a:ext cx="207170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Идеология/ честь</a:t>
            </a:r>
          </a:p>
        </p:txBody>
      </p:sp>
      <p:sp>
        <p:nvSpPr>
          <p:cNvPr id="39" name="_color1"/>
          <p:cNvSpPr>
            <a:spLocks noChangeArrowheads="1"/>
          </p:cNvSpPr>
          <p:nvPr/>
        </p:nvSpPr>
        <p:spPr bwMode="gray">
          <a:xfrm flipH="1">
            <a:off x="5357818" y="3500444"/>
            <a:ext cx="1571636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Творчество</a:t>
            </a:r>
          </a:p>
        </p:txBody>
      </p:sp>
      <p:sp>
        <p:nvSpPr>
          <p:cNvPr id="24" name="_color1"/>
          <p:cNvSpPr>
            <a:spLocks noChangeArrowheads="1"/>
          </p:cNvSpPr>
          <p:nvPr/>
        </p:nvSpPr>
        <p:spPr bwMode="gray">
          <a:xfrm>
            <a:off x="2643174" y="3500444"/>
            <a:ext cx="135732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………….</a:t>
            </a:r>
          </a:p>
        </p:txBody>
      </p:sp>
      <p:sp>
        <p:nvSpPr>
          <p:cNvPr id="25" name="_color1"/>
          <p:cNvSpPr>
            <a:spLocks noChangeArrowheads="1"/>
          </p:cNvSpPr>
          <p:nvPr/>
        </p:nvSpPr>
        <p:spPr bwMode="gray">
          <a:xfrm flipH="1">
            <a:off x="5857884" y="2357436"/>
            <a:ext cx="1928826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Вера/признание</a:t>
            </a:r>
          </a:p>
        </p:txBody>
      </p:sp>
      <p:sp>
        <p:nvSpPr>
          <p:cNvPr id="26" name="_color1"/>
          <p:cNvSpPr>
            <a:spLocks noChangeArrowheads="1"/>
          </p:cNvSpPr>
          <p:nvPr/>
        </p:nvSpPr>
        <p:spPr bwMode="gray">
          <a:xfrm flipH="1">
            <a:off x="5572132" y="2928940"/>
            <a:ext cx="1785950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Интеллект</a:t>
            </a:r>
          </a:p>
        </p:txBody>
      </p:sp>
      <p:sp>
        <p:nvSpPr>
          <p:cNvPr id="27" name="_color1"/>
          <p:cNvSpPr>
            <a:spLocks noChangeArrowheads="1"/>
          </p:cNvSpPr>
          <p:nvPr/>
        </p:nvSpPr>
        <p:spPr bwMode="gray">
          <a:xfrm flipH="1">
            <a:off x="4932039" y="4043924"/>
            <a:ext cx="1842167" cy="599527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………….</a:t>
            </a:r>
          </a:p>
        </p:txBody>
      </p:sp>
      <p:sp>
        <p:nvSpPr>
          <p:cNvPr id="31" name="_color1"/>
          <p:cNvSpPr>
            <a:spLocks noChangeArrowheads="1"/>
          </p:cNvSpPr>
          <p:nvPr/>
        </p:nvSpPr>
        <p:spPr bwMode="gray">
          <a:xfrm>
            <a:off x="2655546" y="4043924"/>
            <a:ext cx="2068853" cy="571504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dirty="0" smtClean="0">
                <a:solidFill>
                  <a:srgbClr val="FF0000"/>
                </a:solidFill>
                <a:latin typeface="Franklin Gothic Medium" pitchFamily="34" charset="0"/>
              </a:rPr>
              <a:t>Человек -созидающий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85786" y="3071816"/>
            <a:ext cx="807249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_color1"/>
          <p:cNvSpPr>
            <a:spLocks noChangeArrowheads="1"/>
          </p:cNvSpPr>
          <p:nvPr/>
        </p:nvSpPr>
        <p:spPr bwMode="gray">
          <a:xfrm>
            <a:off x="2036296" y="1361085"/>
            <a:ext cx="1357322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НРАВСТВЕННЫЕ </a:t>
            </a:r>
          </a:p>
        </p:txBody>
      </p:sp>
      <p:sp>
        <p:nvSpPr>
          <p:cNvPr id="45" name="_color1"/>
          <p:cNvSpPr>
            <a:spLocks noChangeArrowheads="1"/>
          </p:cNvSpPr>
          <p:nvPr/>
        </p:nvSpPr>
        <p:spPr bwMode="gray">
          <a:xfrm>
            <a:off x="3693579" y="1355716"/>
            <a:ext cx="1571636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ПСИХОЛОГИЧЕСКИЕ </a:t>
            </a:r>
          </a:p>
        </p:txBody>
      </p:sp>
      <p:sp>
        <p:nvSpPr>
          <p:cNvPr id="46" name="_color1"/>
          <p:cNvSpPr>
            <a:spLocks noChangeArrowheads="1"/>
          </p:cNvSpPr>
          <p:nvPr/>
        </p:nvSpPr>
        <p:spPr bwMode="gray">
          <a:xfrm>
            <a:off x="5465769" y="1359337"/>
            <a:ext cx="1643074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ИНТЕЛЛЕКТУАЛЬНЫЕ  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1428728" y="3929072"/>
            <a:ext cx="742955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214414" y="2214560"/>
            <a:ext cx="7500990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50001" y="2964659"/>
            <a:ext cx="378621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_color1"/>
          <p:cNvSpPr>
            <a:spLocks noChangeArrowheads="1"/>
          </p:cNvSpPr>
          <p:nvPr/>
        </p:nvSpPr>
        <p:spPr bwMode="gray">
          <a:xfrm>
            <a:off x="7323157" y="1333003"/>
            <a:ext cx="1428760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ФИЗИЧЕСКИЕ  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V="1">
            <a:off x="1026825" y="1722792"/>
            <a:ext cx="8117175" cy="2424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787109" y="3142063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501621" y="3285715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5359009" y="3142063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_color1"/>
          <p:cNvSpPr>
            <a:spLocks noChangeArrowheads="1"/>
          </p:cNvSpPr>
          <p:nvPr/>
        </p:nvSpPr>
        <p:spPr bwMode="gray">
          <a:xfrm>
            <a:off x="7280867" y="1787818"/>
            <a:ext cx="1662256" cy="2927072"/>
          </a:xfrm>
          <a:prstGeom prst="homePlate">
            <a:avLst>
              <a:gd name="adj" fmla="val 608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Здоровый 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Адаптивный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Устойчивый Работоспособный  </a:t>
            </a:r>
          </a:p>
        </p:txBody>
      </p:sp>
      <p:sp>
        <p:nvSpPr>
          <p:cNvPr id="28" name="_color1"/>
          <p:cNvSpPr>
            <a:spLocks noChangeArrowheads="1"/>
          </p:cNvSpPr>
          <p:nvPr/>
        </p:nvSpPr>
        <p:spPr bwMode="gray">
          <a:xfrm>
            <a:off x="3649213" y="1787819"/>
            <a:ext cx="1672224" cy="3047792"/>
          </a:xfrm>
          <a:prstGeom prst="homePlate">
            <a:avLst>
              <a:gd name="adj" fmla="val 608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Мотивированный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Активный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Творящий 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Самостоятельный   </a:t>
            </a:r>
          </a:p>
        </p:txBody>
      </p:sp>
      <p:sp>
        <p:nvSpPr>
          <p:cNvPr id="29" name="_color1"/>
          <p:cNvSpPr>
            <a:spLocks noChangeArrowheads="1"/>
          </p:cNvSpPr>
          <p:nvPr/>
        </p:nvSpPr>
        <p:spPr bwMode="gray">
          <a:xfrm>
            <a:off x="5521064" y="1787818"/>
            <a:ext cx="1549904" cy="2979445"/>
          </a:xfrm>
          <a:prstGeom prst="homePlate">
            <a:avLst>
              <a:gd name="adj" fmla="val 608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Знающий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Разносторонний 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Обучаемый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Интересующийся    </a:t>
            </a:r>
          </a:p>
        </p:txBody>
      </p:sp>
      <p:sp>
        <p:nvSpPr>
          <p:cNvPr id="30" name="_color1"/>
          <p:cNvSpPr>
            <a:spLocks noChangeArrowheads="1"/>
          </p:cNvSpPr>
          <p:nvPr/>
        </p:nvSpPr>
        <p:spPr bwMode="gray">
          <a:xfrm>
            <a:off x="2017037" y="1787819"/>
            <a:ext cx="1498041" cy="3047792"/>
          </a:xfrm>
          <a:prstGeom prst="homePlate">
            <a:avLst>
              <a:gd name="adj" fmla="val 608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Добрый (альтруистичный)Ответственный</a:t>
            </a:r>
          </a:p>
          <a:p>
            <a:pPr lvl="0"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Верный  </a:t>
            </a:r>
          </a:p>
        </p:txBody>
      </p:sp>
      <p:sp>
        <p:nvSpPr>
          <p:cNvPr id="31" name="_color1"/>
          <p:cNvSpPr>
            <a:spLocks noChangeArrowheads="1"/>
          </p:cNvSpPr>
          <p:nvPr/>
        </p:nvSpPr>
        <p:spPr bwMode="gray">
          <a:xfrm>
            <a:off x="72995" y="1626059"/>
            <a:ext cx="1907661" cy="3232501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Человек –созидающий</a:t>
            </a:r>
          </a:p>
          <a:p>
            <a:pPr lvl="0"/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lvl="0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(обучающийся, педагог, родитель) </a:t>
            </a:r>
          </a:p>
        </p:txBody>
      </p:sp>
    </p:spTree>
    <p:extLst>
      <p:ext uri="{BB962C8B-B14F-4D97-AF65-F5344CB8AC3E}">
        <p14:creationId xmlns:p14="http://schemas.microsoft.com/office/powerpoint/2010/main" xmlns="" val="162492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" name="_color1"/>
          <p:cNvSpPr>
            <a:spLocks noChangeArrowheads="1"/>
          </p:cNvSpPr>
          <p:nvPr/>
        </p:nvSpPr>
        <p:spPr bwMode="gray">
          <a:xfrm flipH="1">
            <a:off x="1885957" y="1215948"/>
            <a:ext cx="7057081" cy="3131353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r>
              <a:rPr lang="ru-RU" sz="1400" dirty="0" smtClean="0"/>
              <a:t>Созидающий ЧЕЛОВЕК который своей САМОСТЬЮ  определяет развитие своей жизни, жизни своей семьи, жизни общества и государства    </a:t>
            </a:r>
            <a:endParaRPr lang="ru-RU" sz="1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5249" y="2362638"/>
            <a:ext cx="1857388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Социальный портрет  выпускника доброжелательной школы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1301256"/>
            <a:ext cx="35202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+mn-lt"/>
              </a:rPr>
              <a:t>«… способность создавать что-то принципиально новое, прокладывать действительно новые пути, а не только достигать высоких точек на уже проторенных дорогах» </a:t>
            </a:r>
            <a:r>
              <a:rPr lang="ru-RU" sz="1100" dirty="0" smtClean="0">
                <a:latin typeface="+mn-lt"/>
              </a:rPr>
              <a:t>С.Л</a:t>
            </a:r>
            <a:r>
              <a:rPr lang="ru-RU" sz="1100" dirty="0">
                <a:latin typeface="+mn-lt"/>
              </a:rPr>
              <a:t>. Рубинштейн.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nEc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135379</TotalTime>
  <Words>336</Words>
  <Application>Microsoft Office PowerPoint</Application>
  <PresentationFormat>Экран (16:9)</PresentationFormat>
  <Paragraphs>107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Прогноз социально-экономического развития до 2020 года</dc:title>
  <dc:creator>Vladimir Tsibanov</dc:creator>
  <cp:lastModifiedBy>kayushnikova</cp:lastModifiedBy>
  <cp:revision>1100</cp:revision>
  <cp:lastPrinted>2018-07-30T14:22:42Z</cp:lastPrinted>
  <dcterms:created xsi:type="dcterms:W3CDTF">2017-08-14T22:49:39Z</dcterms:created>
  <dcterms:modified xsi:type="dcterms:W3CDTF">2019-02-04T13:47:20Z</dcterms:modified>
</cp:coreProperties>
</file>